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0" r:id="rId2"/>
    <p:sldMasterId id="2147483674" r:id="rId3"/>
    <p:sldMasterId id="2147483678" r:id="rId4"/>
    <p:sldMasterId id="2147483682" r:id="rId5"/>
    <p:sldMasterId id="2147483686" r:id="rId6"/>
    <p:sldMasterId id="2147483690" r:id="rId7"/>
    <p:sldMasterId id="2147483660" r:id="rId8"/>
  </p:sldMasterIdLst>
  <p:handoutMasterIdLst>
    <p:handoutMasterId r:id="rId28"/>
  </p:handoutMasterIdLst>
  <p:sldIdLst>
    <p:sldId id="256" r:id="rId9"/>
    <p:sldId id="258" r:id="rId10"/>
    <p:sldId id="257" r:id="rId11"/>
    <p:sldId id="259" r:id="rId12"/>
    <p:sldId id="260" r:id="rId13"/>
    <p:sldId id="266" r:id="rId14"/>
    <p:sldId id="261" r:id="rId15"/>
    <p:sldId id="267" r:id="rId16"/>
    <p:sldId id="268" r:id="rId17"/>
    <p:sldId id="269" r:id="rId18"/>
    <p:sldId id="270" r:id="rId19"/>
    <p:sldId id="271" r:id="rId20"/>
    <p:sldId id="272" r:id="rId21"/>
    <p:sldId id="262" r:id="rId22"/>
    <p:sldId id="273" r:id="rId23"/>
    <p:sldId id="274" r:id="rId24"/>
    <p:sldId id="263" r:id="rId25"/>
    <p:sldId id="264" r:id="rId26"/>
    <p:sldId id="265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92" autoAdjust="0"/>
    <p:restoredTop sz="96682" autoAdjust="0"/>
  </p:normalViewPr>
  <p:slideViewPr>
    <p:cSldViewPr snapToGrid="0" snapToObjects="1">
      <p:cViewPr varScale="1">
        <p:scale>
          <a:sx n="109" d="100"/>
          <a:sy n="109" d="100"/>
        </p:scale>
        <p:origin x="1027" y="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9/20/2018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2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0268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503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774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94812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71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69314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76211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011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522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0533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026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69146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10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60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616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461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0186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emf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emf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em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emf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.emf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emf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421808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345824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0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32941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0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323035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0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224531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0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365449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blog/waterfall-project-management-methodology" TargetMode="External"/><Relationship Id="rId7" Type="http://schemas.openxmlformats.org/officeDocument/2006/relationships/hyperlink" Target="https://thedigitalprojectmanager.com/agile-vs-waterfall/" TargetMode="External"/><Relationship Id="rId2" Type="http://schemas.openxmlformats.org/officeDocument/2006/relationships/hyperlink" Target="https://www.tutorialspoint.com/sdlc/sdlc_waterfall_model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guetech.com/waterfall-vs-agile-methodology/" TargetMode="External"/><Relationship Id="rId5" Type="http://schemas.openxmlformats.org/officeDocument/2006/relationships/hyperlink" Target="http://www.umsl.edu/~hugheyd/is6840/waterfall.html" TargetMode="External"/><Relationship Id="rId4" Type="http://schemas.openxmlformats.org/officeDocument/2006/relationships/hyperlink" Target="https://www.ukessays.com/essays/information-technology/the-history-of-the-waterfall-model-information-technology-essay.ph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itpedia.nl/wp-content/uploads/2017/09/waterval.jpg?x86983">
            <a:extLst>
              <a:ext uri="{FF2B5EF4-FFF2-40B4-BE49-F238E27FC236}">
                <a16:creationId xmlns:a16="http://schemas.microsoft.com/office/drawing/2014/main" id="{6337B3C4-2C62-47A4-8F19-3F9230A8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51" y="1139669"/>
            <a:ext cx="4512146" cy="338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2751" y="78766"/>
            <a:ext cx="6577959" cy="1060903"/>
          </a:xfrm>
        </p:spPr>
        <p:txBody>
          <a:bodyPr>
            <a:noAutofit/>
          </a:bodyPr>
          <a:lstStyle/>
          <a:p>
            <a:pPr algn="l"/>
            <a:r>
              <a:rPr lang="en-US" sz="5400" dirty="0" err="1">
                <a:latin typeface="Arial"/>
                <a:cs typeface="Arial"/>
              </a:rPr>
              <a:t>Watervalmethode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30512" y="3626987"/>
            <a:ext cx="2620198" cy="1165362"/>
          </a:xfr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2000" dirty="0"/>
              <a:t>TB241IA</a:t>
            </a:r>
          </a:p>
          <a:p>
            <a:pPr algn="l"/>
            <a:r>
              <a:rPr lang="en-US" sz="2000" dirty="0"/>
              <a:t>I&amp;C </a:t>
            </a:r>
            <a:r>
              <a:rPr lang="en-US" sz="2000" dirty="0" err="1"/>
              <a:t>systeemanalyse</a:t>
            </a:r>
            <a:endParaRPr lang="en-US" sz="2000" dirty="0"/>
          </a:p>
          <a:p>
            <a:pPr algn="l"/>
            <a:r>
              <a:rPr lang="en-US" sz="2000" dirty="0"/>
              <a:t>20</a:t>
            </a:r>
            <a:r>
              <a:rPr lang="en-US" sz="2000" dirty="0">
                <a:latin typeface="Arial"/>
                <a:cs typeface="Arial"/>
              </a:rPr>
              <a:t>-09-2018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AEC11D3-6D8F-437D-A677-2A622F1932FE}"/>
              </a:ext>
            </a:extLst>
          </p:cNvPr>
          <p:cNvSpPr txBox="1"/>
          <p:nvPr/>
        </p:nvSpPr>
        <p:spPr>
          <a:xfrm>
            <a:off x="1801190" y="4523779"/>
            <a:ext cx="3464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" dirty="0"/>
              <a:t>https://www.itpedia.nl/wp-content/uploads/2017/09/waterval.jpg?x86983</a:t>
            </a: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C:\Users\fkool001\Documents\Project particle sensor\Particlesensor.jpg">
            <a:extLst>
              <a:ext uri="{FF2B5EF4-FFF2-40B4-BE49-F238E27FC236}">
                <a16:creationId xmlns:a16="http://schemas.microsoft.com/office/drawing/2014/main" id="{2B445A3B-C8CD-49F3-95A1-582337BC2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868" t="2959" r="67447" b="59709"/>
          <a:stretch/>
        </p:blipFill>
        <p:spPr bwMode="auto">
          <a:xfrm>
            <a:off x="2225039" y="2318941"/>
            <a:ext cx="1310641" cy="2412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4</a:t>
            </a:r>
          </a:p>
          <a:p>
            <a:pPr marL="457200" lvl="1" indent="0">
              <a:buNone/>
            </a:pPr>
            <a:r>
              <a:rPr lang="nl-NL" dirty="0"/>
              <a:t>Program design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  <p:pic>
        <p:nvPicPr>
          <p:cNvPr id="7" name="Afbeelding 6" descr="C:\Users\fkool001\Documents\Project particle sensor\Particlesensor.jpg">
            <a:extLst>
              <a:ext uri="{FF2B5EF4-FFF2-40B4-BE49-F238E27FC236}">
                <a16:creationId xmlns:a16="http://schemas.microsoft.com/office/drawing/2014/main" id="{D7A93230-849B-4D15-B143-72109C4015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4738" t="9849" r="37555" b="34493"/>
          <a:stretch/>
        </p:blipFill>
        <p:spPr bwMode="auto">
          <a:xfrm>
            <a:off x="4609271" y="1117073"/>
            <a:ext cx="1226821" cy="3486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3207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5</a:t>
            </a:r>
          </a:p>
          <a:p>
            <a:pPr marL="457200" lvl="1" indent="0">
              <a:buNone/>
            </a:pPr>
            <a:r>
              <a:rPr lang="nl-NL" dirty="0" err="1"/>
              <a:t>Coding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AFB030F-1F4D-4F58-9BE5-D1974F22B53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9996" t="42992" r="57225" b="29415"/>
          <a:stretch>
            <a:fillRect/>
          </a:stretch>
        </p:blipFill>
        <p:spPr bwMode="auto">
          <a:xfrm>
            <a:off x="2365057" y="2215812"/>
            <a:ext cx="3621591" cy="247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1530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6</a:t>
            </a:r>
          </a:p>
          <a:p>
            <a:pPr marL="457200" lvl="1" indent="0">
              <a:buNone/>
            </a:pPr>
            <a:r>
              <a:rPr lang="nl-NL" dirty="0" err="1"/>
              <a:t>Testing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41256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7</a:t>
            </a:r>
          </a:p>
          <a:p>
            <a:pPr marL="457200" lvl="1" indent="0">
              <a:buNone/>
            </a:pPr>
            <a:r>
              <a:rPr lang="nl-NL" dirty="0" err="1"/>
              <a:t>Operation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  <p:pic>
        <p:nvPicPr>
          <p:cNvPr id="5" name="Afbeelding 4" descr="C:\Users\fkool001\Downloads\20160404_130627.jpg">
            <a:extLst>
              <a:ext uri="{FF2B5EF4-FFF2-40B4-BE49-F238E27FC236}">
                <a16:creationId xmlns:a16="http://schemas.microsoft.com/office/drawing/2014/main" id="{8016FC67-C122-496D-B785-5EFF9EA1906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27006" t="20131" r="35383"/>
          <a:stretch>
            <a:fillRect/>
          </a:stretch>
        </p:blipFill>
        <p:spPr bwMode="auto">
          <a:xfrm>
            <a:off x="4288965" y="1542455"/>
            <a:ext cx="2620718" cy="313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4E20072-B549-4F01-A536-E0411C792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99" t="7120" r="20371" b="-3203"/>
          <a:stretch/>
        </p:blipFill>
        <p:spPr>
          <a:xfrm>
            <a:off x="1842945" y="2472690"/>
            <a:ext cx="244602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53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22E5F-AB14-420D-A875-FCB2AD2C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Voor- en nadelen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F10BC3-CA9D-415C-84B2-8A0A04570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Vaak geassocieerd als een slechte methode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3123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9324A-D81F-4FB1-A92E-89970400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Voordelen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E6FD4C-6FB5-4133-84C0-D6ED92217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400" dirty="0"/>
              <a:t>Duidelijk, iedereen weet waar hij/zij aan toe is.</a:t>
            </a:r>
          </a:p>
          <a:p>
            <a:r>
              <a:rPr lang="nl-NL" sz="2400" dirty="0"/>
              <a:t>Duidelijke voortgang. Pas naar de volgende stap wanneer de vorige stap goed afgerond is.</a:t>
            </a:r>
          </a:p>
          <a:p>
            <a:r>
              <a:rPr lang="nl-NL" sz="2400" dirty="0"/>
              <a:t>Wijkt niet af van het oorspronkelijke doel</a:t>
            </a:r>
          </a:p>
          <a:p>
            <a:r>
              <a:rPr lang="nl-NL" sz="2400" dirty="0"/>
              <a:t>Risico mijden op het flink uitlopen van projecten</a:t>
            </a:r>
          </a:p>
        </p:txBody>
      </p:sp>
    </p:spTree>
    <p:extLst>
      <p:ext uri="{BB962C8B-B14F-4D97-AF65-F5344CB8AC3E}">
        <p14:creationId xmlns:p14="http://schemas.microsoft.com/office/powerpoint/2010/main" val="130806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ABB88-92A3-4B3C-9F19-D934A3B7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Nadelen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2C1DB0-010D-4180-AB2F-31ED23A9A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/>
              <a:t>In het begin is het lastig om alle details vast te leggen in </a:t>
            </a:r>
            <a:r>
              <a:rPr lang="nl-NL" sz="2400" dirty="0" err="1"/>
              <a:t>requirements</a:t>
            </a:r>
            <a:r>
              <a:rPr lang="nl-NL" sz="2400" dirty="0"/>
              <a:t> voor het eindresultaat.</a:t>
            </a:r>
          </a:p>
          <a:p>
            <a:r>
              <a:rPr lang="nl-NL" sz="2400" dirty="0"/>
              <a:t>Weinig flexibiliteit</a:t>
            </a:r>
          </a:p>
        </p:txBody>
      </p:sp>
    </p:spTree>
    <p:extLst>
      <p:ext uri="{BB962C8B-B14F-4D97-AF65-F5344CB8AC3E}">
        <p14:creationId xmlns:p14="http://schemas.microsoft.com/office/powerpoint/2010/main" val="169879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B30706-0C2A-4E12-AE88-FBCE0A6F1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Conclusie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926FDD-007B-4A7C-9C71-252BAC20C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Wanneer wel de watervalmethode?</a:t>
            </a:r>
          </a:p>
          <a:p>
            <a:pPr lvl="1"/>
            <a:r>
              <a:rPr lang="nl-NL" dirty="0"/>
              <a:t>Concrete projecten met een vast budget, tijd en scope</a:t>
            </a:r>
          </a:p>
          <a:p>
            <a:pPr lvl="1"/>
            <a:r>
              <a:rPr lang="nl-NL" dirty="0"/>
              <a:t>Collega’s op afstand</a:t>
            </a:r>
          </a:p>
          <a:p>
            <a:pPr lvl="1"/>
            <a:r>
              <a:rPr lang="nl-NL" dirty="0"/>
              <a:t>Cliënt weinig beschikbaar</a:t>
            </a:r>
          </a:p>
          <a:p>
            <a:pPr lvl="1"/>
            <a:r>
              <a:rPr lang="nl-NL" dirty="0"/>
              <a:t>Duidelijke tussentijdse mijlpalen</a:t>
            </a:r>
          </a:p>
          <a:p>
            <a:r>
              <a:rPr lang="nl-NL" dirty="0"/>
              <a:t>Wanneer niet de watervalmethode?</a:t>
            </a:r>
          </a:p>
          <a:p>
            <a:pPr lvl="1"/>
            <a:r>
              <a:rPr lang="nl-NL" dirty="0"/>
              <a:t>Complexere projecten</a:t>
            </a:r>
          </a:p>
          <a:p>
            <a:pPr lvl="1"/>
            <a:r>
              <a:rPr lang="nl-NL" dirty="0"/>
              <a:t>Eindresultaat nog niet duidelijk voor ogen</a:t>
            </a:r>
          </a:p>
          <a:p>
            <a:pPr lvl="1"/>
            <a:r>
              <a:rPr lang="nl-NL" dirty="0"/>
              <a:t>Flexibelere omgeving (actoren, middelen)</a:t>
            </a:r>
          </a:p>
        </p:txBody>
      </p:sp>
    </p:spTree>
    <p:extLst>
      <p:ext uri="{BB962C8B-B14F-4D97-AF65-F5344CB8AC3E}">
        <p14:creationId xmlns:p14="http://schemas.microsoft.com/office/powerpoint/2010/main" val="329416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23A34D-7647-4FB8-B73A-677650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Vragenronde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DF1218-48D6-43CD-9141-58C76ABB6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269980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364749-C389-4EF0-B755-0684CA44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Bronnen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09DB95-125F-41A6-B225-6B4E0F821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Computer Science: An Overview” by J. Glenn </a:t>
            </a:r>
            <a:r>
              <a:rPr lang="en-US" sz="1600" dirty="0" err="1"/>
              <a:t>Brookshear</a:t>
            </a:r>
            <a:r>
              <a:rPr lang="en-US" sz="1600" dirty="0"/>
              <a:t> (</a:t>
            </a:r>
            <a:r>
              <a:rPr lang="en-US" sz="1600" dirty="0" err="1"/>
              <a:t>Paerson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nl-NL" sz="1600" u="sng" dirty="0">
                <a:hlinkClick r:id="rId2"/>
              </a:rPr>
              <a:t>https://www.tutorialspoint.com/sdlc/sdlc_waterfall_model.htm</a:t>
            </a:r>
            <a:r>
              <a:rPr lang="nl-NL" sz="1600" dirty="0"/>
              <a:t> </a:t>
            </a:r>
          </a:p>
          <a:p>
            <a:r>
              <a:rPr lang="nl-NL" sz="1600" u="sng" dirty="0">
                <a:hlinkClick r:id="rId3"/>
              </a:rPr>
              <a:t>https://www.lucidchart.com/blog/waterfall-project-management-methodology</a:t>
            </a:r>
            <a:r>
              <a:rPr lang="nl-NL" sz="1600" dirty="0"/>
              <a:t> </a:t>
            </a:r>
          </a:p>
          <a:p>
            <a:r>
              <a:rPr lang="nl-NL" sz="1600" u="sng" dirty="0">
                <a:hlinkClick r:id="rId4"/>
              </a:rPr>
              <a:t>https://www.ukessays.com/essays/information-technology/the-history-of-the-waterfall-model-inf </a:t>
            </a:r>
            <a:r>
              <a:rPr lang="nl-NL" sz="1600" u="sng" dirty="0" err="1">
                <a:hlinkClick r:id="rId4"/>
              </a:rPr>
              <a:t>mation-technology-essay.php</a:t>
            </a:r>
            <a:r>
              <a:rPr lang="nl-NL" sz="1600" dirty="0"/>
              <a:t> </a:t>
            </a:r>
          </a:p>
          <a:p>
            <a:r>
              <a:rPr lang="nl-NL" sz="1600" u="sng" dirty="0">
                <a:hlinkClick r:id="rId5"/>
              </a:rPr>
              <a:t>http://www.umsl.edu/~hugheyd/is6840/waterfall.html</a:t>
            </a:r>
            <a:r>
              <a:rPr lang="nl-NL" sz="1600" dirty="0"/>
              <a:t> </a:t>
            </a:r>
          </a:p>
          <a:p>
            <a:r>
              <a:rPr lang="nl-NL" sz="1600" u="sng" dirty="0">
                <a:hlinkClick r:id="rId6"/>
              </a:rPr>
              <a:t>https://www.seguetech.com/waterfall-vs-agile-methodology/</a:t>
            </a:r>
            <a:r>
              <a:rPr lang="nl-NL" sz="1600" dirty="0"/>
              <a:t> </a:t>
            </a:r>
          </a:p>
          <a:p>
            <a:r>
              <a:rPr lang="nl-NL" sz="1600" u="sng" dirty="0">
                <a:hlinkClick r:id="rId7"/>
              </a:rPr>
              <a:t>https://thedigitalprojectmanager.com/agile-vs-waterfall/</a:t>
            </a:r>
            <a:r>
              <a:rPr lang="nl-NL" sz="1600" dirty="0"/>
              <a:t> </a:t>
            </a: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3520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ACE98-5C64-446B-9580-0D4EB824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Wie zijn wij?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8177AB-9125-4F40-8201-35DF6D413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Jeffrey </a:t>
            </a:r>
            <a:r>
              <a:rPr lang="nl-NL" dirty="0" err="1"/>
              <a:t>Chantrel</a:t>
            </a:r>
            <a:endParaRPr lang="nl-NL" dirty="0"/>
          </a:p>
          <a:p>
            <a:r>
              <a:rPr lang="nl-NL" dirty="0"/>
              <a:t>Floris Kool</a:t>
            </a:r>
          </a:p>
          <a:p>
            <a:r>
              <a:rPr lang="nl-NL" dirty="0"/>
              <a:t>Tommy Oosters</a:t>
            </a:r>
          </a:p>
          <a:p>
            <a:r>
              <a:rPr lang="nl-NL" dirty="0"/>
              <a:t>Quint Sullock Enzlin</a:t>
            </a:r>
          </a:p>
        </p:txBody>
      </p:sp>
    </p:spTree>
    <p:extLst>
      <p:ext uri="{BB962C8B-B14F-4D97-AF65-F5344CB8AC3E}">
        <p14:creationId xmlns:p14="http://schemas.microsoft.com/office/powerpoint/2010/main" val="193670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5770C-0C0E-40BC-8A7C-D02F4CB2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Doel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42C7F8-A238-4D9D-8E22-533C4FB7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Waar is de watervalmethode goed voor?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497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C977E3-F3BA-4586-A16A-C5FAE2BE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Structuur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1BE10D-2119-47EB-B164-ADDCF6898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Historie</a:t>
            </a:r>
          </a:p>
          <a:p>
            <a:r>
              <a:rPr lang="nl-NL" dirty="0"/>
              <a:t>Hoe werkt het?</a:t>
            </a:r>
          </a:p>
          <a:p>
            <a:r>
              <a:rPr lang="nl-NL" dirty="0"/>
              <a:t>Voor- en nadelen</a:t>
            </a:r>
          </a:p>
          <a:p>
            <a:r>
              <a:rPr lang="nl-NL" dirty="0"/>
              <a:t>Conclusie</a:t>
            </a:r>
          </a:p>
        </p:txBody>
      </p:sp>
    </p:spTree>
    <p:extLst>
      <p:ext uri="{BB962C8B-B14F-4D97-AF65-F5344CB8AC3E}">
        <p14:creationId xmlns:p14="http://schemas.microsoft.com/office/powerpoint/2010/main" val="76823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1A486-ABCC-484C-B00B-6D48A6F4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Historie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355D58-4767-4F86-B307-5C132ECC6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1970</a:t>
            </a:r>
          </a:p>
          <a:p>
            <a:r>
              <a:rPr lang="nl-NL" dirty="0"/>
              <a:t>Winston W. </a:t>
            </a:r>
            <a:r>
              <a:rPr lang="nl-NL" dirty="0" err="1"/>
              <a:t>Royce</a:t>
            </a:r>
            <a:endParaRPr lang="nl-NL" dirty="0"/>
          </a:p>
          <a:p>
            <a:r>
              <a:rPr lang="nl-NL" dirty="0"/>
              <a:t>2 Stappen van software ontwikkeling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9103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8C8C6B-104D-46C3-8685-0623AE89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Historie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A01D8A-3777-4A66-BCA3-6EDEB5078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dirty="0"/>
              <a:t>7 stappen: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System </a:t>
            </a:r>
            <a:r>
              <a:rPr lang="nl-NL" dirty="0" err="1"/>
              <a:t>requirements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Software </a:t>
            </a:r>
            <a:r>
              <a:rPr lang="nl-NL" dirty="0" err="1"/>
              <a:t>requirements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Coding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Testing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Operation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372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7CE81-0BFC-49E1-8286-B1154E60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6E195F-1D7C-43D1-99B1-1AE54EE5B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Stapsgewijs proces</a:t>
            </a:r>
          </a:p>
          <a:p>
            <a:r>
              <a:rPr lang="nl-NL" dirty="0"/>
              <a:t>Begineisen zijn eindeisen</a:t>
            </a:r>
          </a:p>
          <a:p>
            <a:endParaRPr lang="nl-NL" dirty="0">
              <a:solidFill>
                <a:srgbClr val="FF0000"/>
              </a:solidFill>
            </a:endParaRPr>
          </a:p>
          <a:p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F10956D-A327-401F-A73B-B3E78EC9532A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17234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1 &amp; 2</a:t>
            </a:r>
          </a:p>
          <a:p>
            <a:pPr marL="457200" lvl="1" indent="0">
              <a:buNone/>
            </a:pPr>
            <a:r>
              <a:rPr lang="nl-NL" dirty="0" err="1"/>
              <a:t>Requirements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  <p:pic>
        <p:nvPicPr>
          <p:cNvPr id="5" name="Afbeelding 4" descr="http://www.fijnstofmeter.com/images/DC1700.jpg">
            <a:extLst>
              <a:ext uri="{FF2B5EF4-FFF2-40B4-BE49-F238E27FC236}">
                <a16:creationId xmlns:a16="http://schemas.microsoft.com/office/drawing/2014/main" id="{ABDCE009-E7B0-4FF7-9D63-2BB302C889E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1571" y="1989101"/>
            <a:ext cx="1732389" cy="283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579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C:\Users\fkool001\Pictures\Naamloos.png">
            <a:extLst>
              <a:ext uri="{FF2B5EF4-FFF2-40B4-BE49-F238E27FC236}">
                <a16:creationId xmlns:a16="http://schemas.microsoft.com/office/drawing/2014/main" id="{A2404B47-5CBC-4155-8761-E5FFD9EC571D}"/>
              </a:ext>
            </a:extLst>
          </p:cNvPr>
          <p:cNvPicPr/>
          <p:nvPr/>
        </p:nvPicPr>
        <p:blipFill>
          <a:blip r:embed="rId2" cstate="print"/>
          <a:srcRect l="7434" t="9962" r="18280" b="60713"/>
          <a:stretch>
            <a:fillRect/>
          </a:stretch>
        </p:blipFill>
        <p:spPr bwMode="auto">
          <a:xfrm>
            <a:off x="1763106" y="2943211"/>
            <a:ext cx="5943600" cy="150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3</a:t>
            </a:r>
          </a:p>
          <a:p>
            <a:pPr marL="457200" lvl="1" indent="0">
              <a:buNone/>
            </a:pPr>
            <a:r>
              <a:rPr lang="nl-NL" dirty="0"/>
              <a:t>Analysis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398907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tructuur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istori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ho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voor- en nadelen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conclusi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vragenrond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</TotalTime>
  <Words>421</Words>
  <Application>Microsoft Office PowerPoint</Application>
  <PresentationFormat>Diavoorstelling (16:9)</PresentationFormat>
  <Paragraphs>131</Paragraphs>
  <Slides>19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8</vt:i4>
      </vt:variant>
      <vt:variant>
        <vt:lpstr>Diatitels</vt:lpstr>
      </vt:variant>
      <vt:variant>
        <vt:i4>19</vt:i4>
      </vt:variant>
    </vt:vector>
  </HeadingPairs>
  <TitlesOfParts>
    <vt:vector size="30" baseType="lpstr">
      <vt:lpstr>Arial</vt:lpstr>
      <vt:lpstr>Calibri</vt:lpstr>
      <vt:lpstr>Tahoma</vt:lpstr>
      <vt:lpstr>Office Theme</vt:lpstr>
      <vt:lpstr>structuur</vt:lpstr>
      <vt:lpstr>historie</vt:lpstr>
      <vt:lpstr>hoe</vt:lpstr>
      <vt:lpstr>voor- en nadelen</vt:lpstr>
      <vt:lpstr>conclusie</vt:lpstr>
      <vt:lpstr>vragenronde</vt:lpstr>
      <vt:lpstr>Custom Design</vt:lpstr>
      <vt:lpstr>Watervalmethode</vt:lpstr>
      <vt:lpstr>Wie zijn wij?</vt:lpstr>
      <vt:lpstr>Doel</vt:lpstr>
      <vt:lpstr>Structuur</vt:lpstr>
      <vt:lpstr>Historie</vt:lpstr>
      <vt:lpstr>Historie</vt:lpstr>
      <vt:lpstr>Hoe werkt de watervalmethode?</vt:lpstr>
      <vt:lpstr>Hoe werkt de watervalmethode</vt:lpstr>
      <vt:lpstr>Hoe werkt de watervalmethode</vt:lpstr>
      <vt:lpstr>Hoe werkt de watervalmethode</vt:lpstr>
      <vt:lpstr>Hoe werkt de watervalmethode</vt:lpstr>
      <vt:lpstr>Hoe werkt de watervalmethode</vt:lpstr>
      <vt:lpstr>Hoe werkt de watervalmethode</vt:lpstr>
      <vt:lpstr>Voor- en nadelen</vt:lpstr>
      <vt:lpstr>Voordelen</vt:lpstr>
      <vt:lpstr>Nadelen</vt:lpstr>
      <vt:lpstr>Conclusie</vt:lpstr>
      <vt:lpstr>Vragenronde</vt:lpstr>
      <vt:lpstr>Bronnen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   </dc:creator>
  <cp:lastModifiedBy>Floris Kool</cp:lastModifiedBy>
  <cp:revision>40</cp:revision>
  <dcterms:created xsi:type="dcterms:W3CDTF">2015-07-09T11:57:30Z</dcterms:created>
  <dcterms:modified xsi:type="dcterms:W3CDTF">2018-09-20T07:57:44Z</dcterms:modified>
</cp:coreProperties>
</file>